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4" r:id="rId3"/>
    <p:sldId id="257" r:id="rId4"/>
    <p:sldId id="292" r:id="rId5"/>
    <p:sldId id="288" r:id="rId6"/>
    <p:sldId id="294" r:id="rId7"/>
    <p:sldId id="293" r:id="rId8"/>
    <p:sldId id="289" r:id="rId9"/>
    <p:sldId id="290" r:id="rId10"/>
    <p:sldId id="291" r:id="rId11"/>
    <p:sldId id="263" r:id="rId12"/>
    <p:sldId id="298" r:id="rId13"/>
    <p:sldId id="305" r:id="rId14"/>
    <p:sldId id="264" r:id="rId15"/>
    <p:sldId id="265" r:id="rId16"/>
    <p:sldId id="266" r:id="rId17"/>
    <p:sldId id="267" r:id="rId18"/>
    <p:sldId id="297" r:id="rId19"/>
    <p:sldId id="299" r:id="rId20"/>
    <p:sldId id="300" r:id="rId21"/>
    <p:sldId id="269" r:id="rId22"/>
    <p:sldId id="301" r:id="rId23"/>
    <p:sldId id="273" r:id="rId24"/>
    <p:sldId id="274" r:id="rId25"/>
    <p:sldId id="276" r:id="rId26"/>
    <p:sldId id="279" r:id="rId27"/>
    <p:sldId id="282" r:id="rId28"/>
    <p:sldId id="306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usti Emmi" initials="PE" lastIdx="4" clrIdx="0">
    <p:extLst>
      <p:ext uri="{19B8F6BF-5375-455C-9EA6-DF929625EA0E}">
        <p15:presenceInfo xmlns:p15="http://schemas.microsoft.com/office/powerpoint/2012/main" userId="S-1-5-21-1060284298-573735546-725345543-29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40" Type="http://schemas.openxmlformats.org/officeDocument/2006/relationships/customXml" Target="../customXml/item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6T10:56:32.371" idx="2">
    <p:pos x="10" y="10"/>
    <p:text>Virulenssitekijä: adheesiokyky eli tarttumiskyky, toksiinien tuotanto</p:text>
    <p:extLst>
      <p:ext uri="{C676402C-5697-4E1C-873F-D02D1690AC5C}">
        <p15:threadingInfo xmlns:p15="http://schemas.microsoft.com/office/powerpoint/2012/main" timeZoneBias="-120"/>
      </p:ext>
    </p:extLst>
  </p:cm>
  <p:cm authorId="1" dt="2023-02-06T11:02:17.167" idx="3">
    <p:pos x="10" y="146"/>
    <p:text>Mikrobien määrä: Norossa muutama kymmenen aiheuttaa ripulin, salmonella tarvitaan merkittävästi isompi määrä bakteereita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  <p:cm authorId="1" dt="2023-02-06T11:02:57.766" idx="4">
    <p:pos x="10" y="282"/>
    <p:text>Grammalla norovirusripulia voi periaatteessa tartuttaa koko Euroopan väestön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1T13:07:49.53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4C99-3AE5-4B60-8D3A-E26DF1E97A97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3340D-C258-4421-A4C0-B3A541102E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61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D450-EB20-4E22-B96D-90ACA3B2342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2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26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0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1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88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98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3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63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10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19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49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09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DF8F-0BE6-44F7-88FA-FC12706971EF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55AE-9E4F-46C7-9CF5-850A254C42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3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cbi-nlm-nih-gov.pc124152.oulu.fi:9443/pubmed/2844991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.ubc.ca/news/viruses-lots-them-are-falling-sky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lancet/article/PIIS0140-6736(22)02185-7/fulltex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Tautien leviäminen ja tarttumistiet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Pitkäaikaislaitosten infektioyhdyshenkilöiden </a:t>
            </a:r>
          </a:p>
          <a:p>
            <a:r>
              <a:rPr lang="fi-FI" dirty="0"/>
              <a:t>a</a:t>
            </a:r>
            <a:r>
              <a:rPr lang="fi-FI" dirty="0" smtClean="0"/>
              <a:t>lueellinen </a:t>
            </a:r>
            <a:r>
              <a:rPr lang="fi-FI" dirty="0" smtClean="0"/>
              <a:t>koulutuspäivä </a:t>
            </a:r>
            <a:r>
              <a:rPr lang="fi-FI" dirty="0" smtClean="0"/>
              <a:t>26.4.2023</a:t>
            </a:r>
            <a:endParaRPr lang="fi-FI" dirty="0" smtClean="0"/>
          </a:p>
          <a:p>
            <a:r>
              <a:rPr lang="fi-FI" dirty="0" err="1" smtClean="0"/>
              <a:t>Inf</a:t>
            </a:r>
            <a:r>
              <a:rPr lang="fi-FI" dirty="0" smtClean="0"/>
              <a:t> </a:t>
            </a:r>
            <a:r>
              <a:rPr lang="fi-FI" dirty="0" err="1" smtClean="0"/>
              <a:t>el</a:t>
            </a:r>
            <a:r>
              <a:rPr lang="fi-FI" dirty="0" smtClean="0"/>
              <a:t>, </a:t>
            </a:r>
            <a:r>
              <a:rPr lang="fi-FI" dirty="0" err="1" smtClean="0"/>
              <a:t>sis</a:t>
            </a:r>
            <a:r>
              <a:rPr lang="fi-FI" dirty="0" smtClean="0"/>
              <a:t> </a:t>
            </a:r>
            <a:r>
              <a:rPr lang="fi-FI" dirty="0" err="1" smtClean="0"/>
              <a:t>el</a:t>
            </a:r>
            <a:r>
              <a:rPr lang="fi-FI" dirty="0" smtClean="0"/>
              <a:t> Emmi Puusti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02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Miten voimme vaikuttaa tautien leviämiseen?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/>
              <a:t>Tavanomaiset varotoimet</a:t>
            </a:r>
          </a:p>
          <a:p>
            <a:r>
              <a:rPr lang="fi-FI" sz="2400" dirty="0" smtClean="0"/>
              <a:t>Kosketus- ja pisaravarotoimet tai ilmaeristys tarvittaessa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Rokottaminen</a:t>
            </a:r>
          </a:p>
          <a:p>
            <a:pPr lvl="1"/>
            <a:r>
              <a:rPr lang="fi-FI" sz="2000" dirty="0" smtClean="0"/>
              <a:t>Isorokko</a:t>
            </a:r>
          </a:p>
          <a:p>
            <a:pPr lvl="1"/>
            <a:r>
              <a:rPr lang="fi-FI" sz="2000" dirty="0" smtClean="0"/>
              <a:t>Kurkkumätä, hinkuyskä</a:t>
            </a:r>
          </a:p>
          <a:p>
            <a:pPr lvl="1"/>
            <a:r>
              <a:rPr lang="fi-FI" sz="2000" dirty="0" smtClean="0"/>
              <a:t>Jäykkäkouristus</a:t>
            </a:r>
          </a:p>
          <a:p>
            <a:pPr lvl="1"/>
            <a:r>
              <a:rPr lang="fi-FI" sz="2000" dirty="0" smtClean="0"/>
              <a:t>MPR eli tuhkarokko, vihurirokko, sikotauti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 smtClean="0"/>
              <a:t>Influenssa, korona</a:t>
            </a:r>
            <a:endParaRPr lang="fi-FI" sz="2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907876" y="3906982"/>
            <a:ext cx="421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Puhdas juomavesi, malariahyttysten vähentäminen </a:t>
            </a:r>
            <a:r>
              <a:rPr lang="fi-FI" dirty="0" err="1" smtClean="0"/>
              <a:t>jne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endParaRPr lang="fi-FI"/>
          </a:p>
          <a:p>
            <a:endParaRPr lang="fi-FI"/>
          </a:p>
        </p:txBody>
      </p:sp>
      <p:grpSp>
        <p:nvGrpSpPr>
          <p:cNvPr id="3" name="Diagram 4"/>
          <p:cNvGrpSpPr>
            <a:grpSpLocks/>
          </p:cNvGrpSpPr>
          <p:nvPr/>
        </p:nvGrpSpPr>
        <p:grpSpPr bwMode="auto">
          <a:xfrm>
            <a:off x="1984076" y="736978"/>
            <a:ext cx="8223849" cy="5666926"/>
            <a:chOff x="1714" y="861"/>
            <a:chExt cx="2288" cy="2543"/>
          </a:xfrm>
        </p:grpSpPr>
        <p:sp>
          <p:nvSpPr>
            <p:cNvPr id="4" name="_s1028"/>
            <p:cNvSpPr>
              <a:spLocks noChangeShapeType="1"/>
            </p:cNvSpPr>
            <p:nvPr/>
          </p:nvSpPr>
          <p:spPr bwMode="auto">
            <a:xfrm flipH="1" flipV="1">
              <a:off x="2307" y="1815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1714" y="1337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KÄSIHYGIENIA</a:t>
              </a:r>
            </a:p>
          </p:txBody>
        </p:sp>
        <p:sp>
          <p:nvSpPr>
            <p:cNvPr id="6" name="_s1030"/>
            <p:cNvSpPr>
              <a:spLocks noChangeShapeType="1"/>
            </p:cNvSpPr>
            <p:nvPr/>
          </p:nvSpPr>
          <p:spPr bwMode="auto">
            <a:xfrm flipH="1">
              <a:off x="2308" y="2292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714" y="229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OIKEAT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TYÖSKENTELYTAVAT</a:t>
              </a:r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>
              <a:off x="2859" y="2451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2540" y="2768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TUTKIMUS- JA HOITO-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VÄLINEIDEN HUOLTO</a:t>
              </a:r>
            </a:p>
          </p:txBody>
        </p:sp>
        <p:sp>
          <p:nvSpPr>
            <p:cNvPr id="10" name="_s1034"/>
            <p:cNvSpPr>
              <a:spLocks noChangeShapeType="1"/>
            </p:cNvSpPr>
            <p:nvPr/>
          </p:nvSpPr>
          <p:spPr bwMode="auto">
            <a:xfrm>
              <a:off x="3134" y="2291"/>
              <a:ext cx="275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3366" y="229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ERITETAHROJEN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 POISTO</a:t>
              </a:r>
            </a:p>
          </p:txBody>
        </p:sp>
        <p:sp>
          <p:nvSpPr>
            <p:cNvPr id="12" name="_s1036"/>
            <p:cNvSpPr>
              <a:spLocks noChangeShapeType="1"/>
            </p:cNvSpPr>
            <p:nvPr/>
          </p:nvSpPr>
          <p:spPr bwMode="auto">
            <a:xfrm flipV="1">
              <a:off x="3133" y="1814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3366" y="1337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PISTO- JA VIILTO-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VAHINKOJEN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 VÄLTTÄMINEN</a:t>
              </a:r>
            </a:p>
          </p:txBody>
        </p:sp>
        <p:sp>
          <p:nvSpPr>
            <p:cNvPr id="14" name="_s1038"/>
            <p:cNvSpPr>
              <a:spLocks noChangeShapeType="1"/>
            </p:cNvSpPr>
            <p:nvPr/>
          </p:nvSpPr>
          <p:spPr bwMode="auto">
            <a:xfrm flipV="1">
              <a:off x="2858" y="1497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2540" y="86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SUOJAINTEN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KÄYTTÖ</a:t>
              </a:r>
            </a:p>
          </p:txBody>
        </p:sp>
        <p:sp>
          <p:nvSpPr>
            <p:cNvPr id="16" name="_s1040"/>
            <p:cNvSpPr>
              <a:spLocks noChangeArrowheads="1"/>
            </p:cNvSpPr>
            <p:nvPr/>
          </p:nvSpPr>
          <p:spPr bwMode="auto">
            <a:xfrm>
              <a:off x="2477" y="1714"/>
              <a:ext cx="742" cy="8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>
                  <a:latin typeface="Arial" charset="0"/>
                  <a:ea typeface="ＭＳ Ｐゴシック" pitchFamily="34" charset="-128"/>
                </a:rPr>
                <a:t>TAVANOMAISET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>
                  <a:latin typeface="Arial" charset="0"/>
                  <a:ea typeface="ＭＳ Ｐゴシック" pitchFamily="34" charset="-128"/>
                </a:rPr>
                <a:t>VAROTOIMET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8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Varotoimiohjeiden periaate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Varotoimien tarkoitus on </a:t>
            </a:r>
            <a:r>
              <a:rPr lang="fi-FI" sz="2000" b="1" dirty="0" smtClean="0"/>
              <a:t>katkaista tartuntareitti</a:t>
            </a:r>
            <a:r>
              <a:rPr lang="fi-FI" sz="2000" dirty="0" smtClean="0"/>
              <a:t> eli estää </a:t>
            </a:r>
            <a:r>
              <a:rPr lang="fi-FI" sz="2000" dirty="0"/>
              <a:t>mikrobeja siirtymästä </a:t>
            </a:r>
            <a:r>
              <a:rPr lang="fi-FI" sz="2000" dirty="0" smtClean="0"/>
              <a:t>potilaasta/asiakkaasta </a:t>
            </a:r>
            <a:r>
              <a:rPr lang="fi-FI" sz="2000" dirty="0"/>
              <a:t>työntekijään </a:t>
            </a:r>
            <a:r>
              <a:rPr lang="fi-FI" sz="2000" dirty="0" smtClean="0"/>
              <a:t>ja toisin päin. Lisäksi tarkoitus estää </a:t>
            </a:r>
            <a:r>
              <a:rPr lang="fi-FI" sz="2000" dirty="0"/>
              <a:t>tartunnat myös hoito- ja tutkimusvälineistä ja ympäristöstä. </a:t>
            </a:r>
            <a:endParaRPr lang="fi-FI" sz="2000" dirty="0" smtClean="0"/>
          </a:p>
          <a:p>
            <a:r>
              <a:rPr lang="fi-FI" sz="2000" dirty="0" smtClean="0"/>
              <a:t>Varotoimet eivät saa estää potilaan tutkimusta tai hoitoa</a:t>
            </a:r>
          </a:p>
          <a:p>
            <a:pPr lvl="1"/>
            <a:r>
              <a:rPr lang="fi-FI" sz="2000" dirty="0" smtClean="0"/>
              <a:t>Käytännössä kyllä viivyttävät herkästi esim. kuvantamisiin pääsyä ja muita tutkimuksia</a:t>
            </a:r>
          </a:p>
          <a:p>
            <a:r>
              <a:rPr lang="fi-FI" sz="2000" dirty="0" smtClean="0">
                <a:sym typeface="Wingdings" panose="05000000000000000000" pitchFamily="2" charset="2"/>
              </a:rPr>
              <a:t>Jos varotoimiin kuuluu potilaan eristäminen niin perusteiden pitää olla hyvät!</a:t>
            </a:r>
          </a:p>
          <a:p>
            <a:pPr marL="0" indent="0">
              <a:buNone/>
            </a:pPr>
            <a:endParaRPr lang="fi-FI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542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Suojainten käyttö eri varotoimissa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Tavanomaisissa varotoimissa</a:t>
            </a:r>
          </a:p>
          <a:p>
            <a:r>
              <a:rPr lang="fi-FI" sz="2400" dirty="0" smtClean="0"/>
              <a:t>Kosketusvarotoimissa</a:t>
            </a:r>
          </a:p>
          <a:p>
            <a:r>
              <a:rPr lang="fi-FI" sz="2400" dirty="0" smtClean="0"/>
              <a:t>Pisaravarotoimissa</a:t>
            </a:r>
          </a:p>
          <a:p>
            <a:r>
              <a:rPr lang="fi-FI" sz="2400" dirty="0"/>
              <a:t>I</a:t>
            </a:r>
            <a:r>
              <a:rPr lang="fi-FI" sz="2400" dirty="0" smtClean="0"/>
              <a:t>lmaeristyksessä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31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6" name="Group 48"/>
          <p:cNvGraphicFramePr>
            <a:graphicFrameLocks noGrp="1"/>
          </p:cNvGraphicFramePr>
          <p:nvPr>
            <p:extLst/>
          </p:nvPr>
        </p:nvGraphicFramePr>
        <p:xfrm>
          <a:off x="991318" y="2071060"/>
          <a:ext cx="8569325" cy="4307676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3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Suojakäsineet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käsiteltäessä eritteitä, verta, rikkinäistä ihoa ja haavoja, limakalvoja, infektioportteja (katetrit)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Esiliina tai suojatakki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kun vaara roiskeista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lasten hoitotoimenpiteet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Kirurginen suu-nenä suojus ja silmäsuojus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kun vaara roiskeista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5" name="Rectangle 47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B050"/>
                </a:solidFill>
              </a:rPr>
              <a:t>Suojaimet tavanomaisissa varotoimissa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605252" y="5128953"/>
            <a:ext cx="3865418" cy="7148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4605251" y="3854981"/>
            <a:ext cx="3865418" cy="57357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3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B050"/>
                </a:solidFill>
              </a:rPr>
              <a:t>Milloin kosketusvarotoimet?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fi-FI" sz="2400" dirty="0" smtClean="0"/>
              <a:t>Tarttuvat oksennus-ripulitaudit</a:t>
            </a:r>
            <a:endParaRPr lang="fi-FI" sz="2400" dirty="0"/>
          </a:p>
          <a:p>
            <a:pPr eaLnBrk="1" hangingPunct="1"/>
            <a:r>
              <a:rPr lang="fi-FI" sz="2400" dirty="0" smtClean="0"/>
              <a:t>Moniresistentit </a:t>
            </a:r>
            <a:r>
              <a:rPr lang="fi-FI" sz="2400" dirty="0"/>
              <a:t>bakteerit (MRSA</a:t>
            </a:r>
            <a:r>
              <a:rPr lang="fi-FI" sz="2400" dirty="0" smtClean="0"/>
              <a:t>, VRE, ESBL </a:t>
            </a:r>
            <a:r>
              <a:rPr lang="fi-FI" sz="2400" dirty="0" err="1"/>
              <a:t>K</a:t>
            </a:r>
            <a:r>
              <a:rPr lang="fi-FI" sz="2400" dirty="0" err="1" smtClean="0"/>
              <a:t>lebsiella</a:t>
            </a:r>
            <a:r>
              <a:rPr lang="fi-FI" sz="2400" dirty="0" smtClean="0"/>
              <a:t>, CPE</a:t>
            </a:r>
            <a:r>
              <a:rPr lang="fi-FI" sz="2400" dirty="0"/>
              <a:t>…)</a:t>
            </a:r>
          </a:p>
          <a:p>
            <a:pPr eaLnBrk="1" hangingPunct="1"/>
            <a:r>
              <a:rPr lang="fi-FI" sz="2400" dirty="0"/>
              <a:t>Ulkomailta sairaalasiirtona tulevat tai vuoden sisällä ulkomailla sairaalassa </a:t>
            </a:r>
            <a:r>
              <a:rPr lang="fi-FI" sz="2400" dirty="0" smtClean="0"/>
              <a:t>hoidetut</a:t>
            </a:r>
            <a:endParaRPr lang="fi-FI" sz="2400" dirty="0"/>
          </a:p>
          <a:p>
            <a:r>
              <a:rPr lang="fi-FI" sz="2400" dirty="0" smtClean="0"/>
              <a:t>Selvästi </a:t>
            </a:r>
            <a:r>
              <a:rPr lang="fi-FI" sz="2400" dirty="0"/>
              <a:t>märkäiset </a:t>
            </a:r>
            <a:r>
              <a:rPr lang="fi-FI" sz="2400" dirty="0" smtClean="0"/>
              <a:t>erittelevät infektiot tai runsaasti erittävä absessi</a:t>
            </a:r>
          </a:p>
          <a:p>
            <a:r>
              <a:rPr lang="fi-FI" sz="2400" dirty="0"/>
              <a:t>Täit ja syyhy (24h </a:t>
            </a:r>
            <a:r>
              <a:rPr lang="fi-FI" sz="2400" dirty="0" smtClean="0"/>
              <a:t>hoidosta)</a:t>
            </a:r>
          </a:p>
          <a:p>
            <a:r>
              <a:rPr lang="fi-FI" sz="2400" dirty="0" smtClean="0"/>
              <a:t>Pienten lasten hengitystieinfektiot (RSV etenkin; pisara- ja kosketuseristys)</a:t>
            </a:r>
          </a:p>
          <a:p>
            <a:r>
              <a:rPr lang="fi-FI" sz="2400" dirty="0" smtClean="0"/>
              <a:t>Yleistynyt </a:t>
            </a:r>
            <a:r>
              <a:rPr lang="fi-FI" sz="2400" dirty="0"/>
              <a:t>herpes </a:t>
            </a:r>
            <a:r>
              <a:rPr lang="fi-FI" sz="2400" dirty="0" err="1"/>
              <a:t>simplex</a:t>
            </a:r>
            <a:endParaRPr lang="fi-FI" sz="2400" dirty="0" smtClean="0"/>
          </a:p>
          <a:p>
            <a:r>
              <a:rPr lang="fi-FI" sz="2400" dirty="0" smtClean="0"/>
              <a:t>Vesirokko tai yleistynyt vyöruusu, immuunipuutteisen paikallinen vyöruusu (näissä on myös ilmaeristys)</a:t>
            </a:r>
            <a:endParaRPr lang="fi-FI" sz="2400" dirty="0"/>
          </a:p>
          <a:p>
            <a:pPr marL="0" indent="0" eaLnBrk="1" hangingPunct="1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2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B050"/>
                </a:solidFill>
              </a:rPr>
              <a:t>Kosketusvarotoimet – mitä eroa tavanomaisiin varotoimiin?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i-FI" sz="2400" dirty="0" smtClean="0"/>
              <a:t>Suojakäsineiden käyttö aina, kun ollaan kosketuksessa potilaaseen tai tämän lähiympäristöön</a:t>
            </a:r>
          </a:p>
          <a:p>
            <a:r>
              <a:rPr lang="fi-FI" sz="2400" dirty="0" smtClean="0"/>
              <a:t>Suojatakki myös normaalissa lähihoidossa (kun ei vaaraa roiskeista)</a:t>
            </a:r>
          </a:p>
          <a:p>
            <a:r>
              <a:rPr lang="fi-FI" sz="2400" dirty="0" smtClean="0"/>
              <a:t>Henkilökohtaiset hoitovälineet </a:t>
            </a:r>
          </a:p>
          <a:p>
            <a:pPr lvl="1"/>
            <a:r>
              <a:rPr lang="fi-FI" sz="2000" dirty="0"/>
              <a:t>ensisijaisesti </a:t>
            </a:r>
            <a:r>
              <a:rPr lang="fi-FI" sz="2000" dirty="0" smtClean="0"/>
              <a:t>kertakäyttöiset, monikäyttöiset </a:t>
            </a:r>
            <a:r>
              <a:rPr lang="fi-FI" sz="2000" dirty="0"/>
              <a:t>välineet puhdistetaan ja </a:t>
            </a:r>
            <a:r>
              <a:rPr lang="fi-FI" sz="2000" dirty="0" smtClean="0"/>
              <a:t>desinfioidaan, </a:t>
            </a:r>
            <a:r>
              <a:rPr lang="fi-FI" sz="2000" dirty="0"/>
              <a:t>näytteenottovälineet potilaskohtaiset</a:t>
            </a:r>
            <a:endParaRPr lang="fi-FI" sz="2000" dirty="0" smtClean="0"/>
          </a:p>
          <a:p>
            <a:r>
              <a:rPr lang="fi-FI" sz="2400" dirty="0" smtClean="0"/>
              <a:t>Oma huone, wc ja pesutila tai yhteisten pesutilojen käyttö viimeisenä</a:t>
            </a:r>
          </a:p>
          <a:p>
            <a:pPr>
              <a:buFontTx/>
              <a:buNone/>
            </a:pPr>
            <a:endParaRPr lang="fi-FI" i="1" dirty="0" smtClean="0"/>
          </a:p>
        </p:txBody>
      </p:sp>
    </p:spTree>
    <p:extLst>
      <p:ext uri="{BB962C8B-B14F-4D97-AF65-F5344CB8AC3E}">
        <p14:creationId xmlns:p14="http://schemas.microsoft.com/office/powerpoint/2010/main" val="31430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00B050"/>
                </a:solidFill>
              </a:rPr>
              <a:t>Muita torjuntavarotoimien muotoja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Pisaravarotoimet</a:t>
            </a:r>
            <a:r>
              <a:rPr lang="fi-FI" dirty="0" smtClean="0"/>
              <a:t> (esim. influenssassa)</a:t>
            </a:r>
            <a:r>
              <a:rPr lang="fi-FI" sz="2400" dirty="0" smtClean="0">
                <a:sym typeface="Wingdings" panose="05000000000000000000" pitchFamily="2" charset="2"/>
              </a:rPr>
              <a:t> lähihoidossa 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kirurginen suu-nenäsuojus + </a:t>
            </a:r>
            <a:r>
              <a:rPr lang="fi-FI" sz="2400" b="1" dirty="0" smtClean="0">
                <a:sym typeface="Wingdings" panose="05000000000000000000" pitchFamily="2" charset="2"/>
              </a:rPr>
              <a:t>suojalasit tai </a:t>
            </a:r>
            <a:r>
              <a:rPr lang="fi-FI" sz="2400" b="1" dirty="0" err="1" smtClean="0">
                <a:sym typeface="Wingdings" panose="05000000000000000000" pitchFamily="2" charset="2"/>
              </a:rPr>
              <a:t>viisiiri</a:t>
            </a:r>
            <a:r>
              <a:rPr lang="fi-FI" sz="2400" b="1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(+ suojatakki tavanomaisten varotoimien mukaan)</a:t>
            </a:r>
            <a:endParaRPr lang="fi-FI" sz="2400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Ilmaeristys</a:t>
            </a:r>
            <a:r>
              <a:rPr lang="fi-FI" sz="2400" b="1" dirty="0" smtClean="0"/>
              <a:t> </a:t>
            </a:r>
            <a:r>
              <a:rPr lang="fi-FI" sz="2400" dirty="0"/>
              <a:t>(</a:t>
            </a:r>
            <a:r>
              <a:rPr lang="fi-FI" sz="2400" dirty="0" smtClean="0"/>
              <a:t>esim. </a:t>
            </a:r>
            <a:r>
              <a:rPr lang="fi-FI" sz="2400" dirty="0"/>
              <a:t>tartuttava </a:t>
            </a:r>
          </a:p>
          <a:p>
            <a:pPr marL="0" indent="0">
              <a:buNone/>
            </a:pPr>
            <a:r>
              <a:rPr lang="fi-FI" sz="2400" dirty="0" smtClean="0"/>
              <a:t>keuhkotuberkuloosi)</a:t>
            </a:r>
            <a:r>
              <a:rPr lang="fi-FI" sz="2400" dirty="0" smtClean="0">
                <a:sym typeface="Wingdings" panose="05000000000000000000" pitchFamily="2" charset="2"/>
              </a:rPr>
              <a:t></a:t>
            </a:r>
            <a:r>
              <a:rPr lang="fi-FI" sz="2400" dirty="0" smtClean="0"/>
              <a:t> 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FFP3-maski</a:t>
            </a:r>
          </a:p>
          <a:p>
            <a:pPr marL="0" indent="0">
              <a:buNone/>
            </a:pPr>
            <a:r>
              <a:rPr lang="fi-FI" sz="2400" dirty="0" smtClean="0"/>
              <a:t>(muut suojat tavanomaisten varotoimien </a:t>
            </a:r>
          </a:p>
          <a:p>
            <a:pPr marL="0" indent="0">
              <a:buNone/>
            </a:pPr>
            <a:r>
              <a:rPr lang="fi-FI" sz="2400" dirty="0" smtClean="0"/>
              <a:t>mukaan)</a:t>
            </a:r>
          </a:p>
          <a:p>
            <a:endParaRPr lang="fi-FI" dirty="0"/>
          </a:p>
        </p:txBody>
      </p:sp>
      <p:pic>
        <p:nvPicPr>
          <p:cNvPr id="5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7" y="4001294"/>
            <a:ext cx="3308176" cy="289688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97" y="1293805"/>
            <a:ext cx="3173338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Erilaiset tartuntareitit hengitystieviruksissa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400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49952" cy="508878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020594" y="2055223"/>
            <a:ext cx="306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-Pisaroiden välityksellä (isot tai pienet pisarat, aerosolin välityksellä)</a:t>
            </a:r>
          </a:p>
          <a:p>
            <a:r>
              <a:rPr lang="fi-FI" dirty="0" smtClean="0"/>
              <a:t>-Suora- tai epäsuorakontakti</a:t>
            </a:r>
          </a:p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116285" y="5975675"/>
            <a:ext cx="580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Leung, N.H.L. Transmissibility and transmission of respiratory viruses. </a:t>
            </a:r>
            <a:r>
              <a:rPr lang="en-US" sz="1400" i="1" dirty="0"/>
              <a:t>Nat Rev </a:t>
            </a:r>
            <a:r>
              <a:rPr lang="en-US" sz="1400" i="1" dirty="0" err="1"/>
              <a:t>Microbiol</a:t>
            </a:r>
            <a:r>
              <a:rPr lang="en-US" sz="1400" dirty="0"/>
              <a:t> </a:t>
            </a:r>
            <a:r>
              <a:rPr lang="en-US" sz="1400" b="1" dirty="0"/>
              <a:t>19</a:t>
            </a:r>
            <a:r>
              <a:rPr lang="en-US" sz="1400" dirty="0"/>
              <a:t>, 528–545 (2021). https://doi.org/10.1038/s41579-021-00535-6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10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71" y="366264"/>
            <a:ext cx="11302296" cy="592147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5913119" y="6226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Leung, N.H.L. Transmissibility and transmission of respiratory viruses. </a:t>
            </a:r>
            <a:r>
              <a:rPr lang="en-US" sz="1400" i="1" dirty="0"/>
              <a:t>Nat Rev </a:t>
            </a:r>
            <a:r>
              <a:rPr lang="en-US" sz="1400" i="1" dirty="0" err="1"/>
              <a:t>Microbiol</a:t>
            </a:r>
            <a:r>
              <a:rPr lang="en-US" sz="1400" dirty="0"/>
              <a:t> </a:t>
            </a:r>
            <a:r>
              <a:rPr lang="en-US" sz="1400" b="1" dirty="0"/>
              <a:t>19</a:t>
            </a:r>
            <a:r>
              <a:rPr lang="en-US" sz="1400" dirty="0"/>
              <a:t>, 528–545 (2021). https://doi.org/10.1038/s41579-021-00535-6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884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Luennon sisältö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Yleistä mikrobeista</a:t>
            </a:r>
          </a:p>
          <a:p>
            <a:r>
              <a:rPr lang="fi-FI" sz="2400" dirty="0" smtClean="0"/>
              <a:t>Infektioiden synty</a:t>
            </a:r>
          </a:p>
          <a:p>
            <a:r>
              <a:rPr lang="fi-FI" sz="2400" dirty="0" smtClean="0"/>
              <a:t>Miten ehkäistä infektioita (terveydenhuollossa)</a:t>
            </a:r>
          </a:p>
          <a:p>
            <a:r>
              <a:rPr lang="fi-FI" sz="2400" dirty="0" smtClean="0"/>
              <a:t>Eri tartuntareitit ja niistä esimerkkejä</a:t>
            </a:r>
          </a:p>
        </p:txBody>
      </p:sp>
    </p:spTree>
    <p:extLst>
      <p:ext uri="{BB962C8B-B14F-4D97-AF65-F5344CB8AC3E}">
        <p14:creationId xmlns:p14="http://schemas.microsoft.com/office/powerpoint/2010/main" val="601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37270"/>
            <a:ext cx="11194272" cy="5818492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6096000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Leung, N.H.L. Transmissibility and transmission of respiratory viruses. </a:t>
            </a:r>
            <a:r>
              <a:rPr lang="en-US" sz="1400" i="1" dirty="0"/>
              <a:t>Nat Rev </a:t>
            </a:r>
            <a:r>
              <a:rPr lang="en-US" sz="1400" i="1" dirty="0" err="1"/>
              <a:t>Microbiol</a:t>
            </a:r>
            <a:r>
              <a:rPr lang="en-US" sz="1400" dirty="0"/>
              <a:t> </a:t>
            </a:r>
            <a:r>
              <a:rPr lang="en-US" sz="1400" b="1" dirty="0"/>
              <a:t>19</a:t>
            </a:r>
            <a:r>
              <a:rPr lang="en-US" sz="1400" dirty="0"/>
              <a:t>, 528–545 (2021). https://doi.org/10.1038/s41579-021-00535-6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942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Erilaisia tartuntareittejä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/>
              <a:t>Pelkästään ilman välityksellä eli ilmaeristys:</a:t>
            </a:r>
          </a:p>
          <a:p>
            <a:r>
              <a:rPr lang="fi-FI" sz="2400" b="1" dirty="0" smtClean="0"/>
              <a:t>Tuberkuloosi</a:t>
            </a:r>
            <a:endParaRPr lang="fi-FI" sz="2400" b="1" dirty="0"/>
          </a:p>
          <a:p>
            <a:pPr lvl="1"/>
            <a:r>
              <a:rPr lang="fi-FI" sz="2000" b="1" dirty="0" err="1" smtClean="0"/>
              <a:t>Mycobacterium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tuberculosis</a:t>
            </a:r>
            <a:r>
              <a:rPr lang="fi-FI" sz="2000" b="1" dirty="0" smtClean="0"/>
              <a:t>-</a:t>
            </a:r>
            <a:r>
              <a:rPr lang="fi-FI" sz="2000" dirty="0" smtClean="0"/>
              <a:t>bakteerin aiheuttama infektio</a:t>
            </a:r>
          </a:p>
          <a:p>
            <a:pPr lvl="1"/>
            <a:r>
              <a:rPr lang="fi-FI" sz="2000" dirty="0" smtClean="0"/>
              <a:t>Yleensä keuhkoissa, mutta voi ilmetä missä tahansa elimessä</a:t>
            </a: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Katsotaan tartuttavaksi jos keuhkotuberkuloosissa Ex-</a:t>
            </a:r>
            <a:r>
              <a:rPr lang="fi-FI" sz="2000" dirty="0" err="1" smtClean="0">
                <a:sym typeface="Wingdings" panose="05000000000000000000" pitchFamily="2" charset="2"/>
              </a:rPr>
              <a:t>TbVi</a:t>
            </a:r>
            <a:r>
              <a:rPr lang="fi-FI" sz="2000" dirty="0" smtClean="0">
                <a:sym typeface="Wingdings" panose="05000000000000000000" pitchFamily="2" charset="2"/>
              </a:rPr>
              <a:t> on värjäyspositiivinen tai keuhkokuvassa </a:t>
            </a:r>
            <a:r>
              <a:rPr lang="fi-FI" sz="2000" dirty="0" err="1" smtClean="0">
                <a:sym typeface="Wingdings" panose="05000000000000000000" pitchFamily="2" charset="2"/>
              </a:rPr>
              <a:t>kaverni</a:t>
            </a:r>
            <a:r>
              <a:rPr lang="fi-FI" sz="2000" dirty="0" smtClean="0">
                <a:sym typeface="Wingdings" panose="05000000000000000000" pitchFamily="2" charset="2"/>
              </a:rPr>
              <a:t> eli onkalo</a:t>
            </a: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Vaatii yleensä pitkähkön altistusajan (yli 7- v. &gt; 40 h, alle 7-v. &gt; 8 h)</a:t>
            </a:r>
            <a:endParaRPr lang="fi-FI" sz="2000" dirty="0">
              <a:sym typeface="Wingdings" panose="05000000000000000000" pitchFamily="2" charset="2"/>
            </a:endParaRP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Yleisvaarallinen tartuntatauti</a:t>
            </a:r>
            <a:endParaRPr lang="fi-FI" sz="2400" dirty="0" smtClean="0"/>
          </a:p>
          <a:p>
            <a:pPr marL="457200" lvl="1" indent="0">
              <a:buNone/>
            </a:pPr>
            <a:endParaRPr lang="fi-FI" dirty="0" smtClean="0"/>
          </a:p>
          <a:p>
            <a:endParaRPr lang="fi-FI" sz="2400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21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Erilaisia tartuntareittejä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 smtClean="0"/>
              <a:t>Monta tartuntareittiä</a:t>
            </a:r>
          </a:p>
          <a:p>
            <a:r>
              <a:rPr lang="fi-FI" sz="2400" dirty="0" smtClean="0"/>
              <a:t>Tuhkarokko</a:t>
            </a:r>
            <a:endParaRPr lang="fi-FI" sz="2400" dirty="0"/>
          </a:p>
          <a:p>
            <a:pPr lvl="1"/>
            <a:r>
              <a:rPr lang="fi-FI" sz="2000" dirty="0" err="1"/>
              <a:t>Paramyksoviruksen</a:t>
            </a:r>
            <a:r>
              <a:rPr lang="fi-FI" sz="2000" dirty="0"/>
              <a:t> aiheuttama yleisinfektio</a:t>
            </a:r>
          </a:p>
          <a:p>
            <a:pPr lvl="1"/>
            <a:r>
              <a:rPr lang="fi-FI" sz="2000" dirty="0"/>
              <a:t>Tarttuu </a:t>
            </a:r>
            <a:r>
              <a:rPr lang="fi-FI" sz="2000" b="1" dirty="0"/>
              <a:t>kosketus-, pisara- ja ilmateitse</a:t>
            </a:r>
          </a:p>
          <a:p>
            <a:pPr lvl="1"/>
            <a:r>
              <a:rPr lang="fi-FI" sz="2000" dirty="0"/>
              <a:t>Voi tarttua huoneilmasta ja pinnoilta parikin tuntia sairastuneen poistumisen jälkeen</a:t>
            </a:r>
          </a:p>
          <a:p>
            <a:pPr lvl="1"/>
            <a:r>
              <a:rPr lang="fi-FI" sz="2000" dirty="0"/>
              <a:t>Tarttuu erittäin herkästi 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9/10 altistuneesta saa tartunnan (jos ei MPR-rokotetta)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649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Veriteitse tarttuvien tautien ehkäisy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 smtClean="0"/>
              <a:t>Verivarotoimet sisältyvät </a:t>
            </a:r>
            <a:r>
              <a:rPr lang="fi-FI" sz="2000" b="1" dirty="0" smtClean="0"/>
              <a:t>tavanomaisiin varotoimiin</a:t>
            </a:r>
          </a:p>
          <a:p>
            <a:pPr lvl="1"/>
            <a:r>
              <a:rPr lang="fi-FI" sz="2000" b="1" dirty="0" smtClean="0"/>
              <a:t>Ei siis ole olemassa ”verivarotoimia”!</a:t>
            </a:r>
            <a:r>
              <a:rPr lang="fi-FI" sz="2000" dirty="0" smtClean="0"/>
              <a:t> </a:t>
            </a:r>
          </a:p>
          <a:p>
            <a:r>
              <a:rPr lang="fi-FI" sz="2000" dirty="0">
                <a:sym typeface="Wingdings" panose="05000000000000000000" pitchFamily="2" charset="2"/>
              </a:rPr>
              <a:t>P</a:t>
            </a:r>
            <a:r>
              <a:rPr lang="fi-FI" sz="2000" dirty="0" smtClean="0">
                <a:sym typeface="Wingdings" panose="05000000000000000000" pitchFamily="2" charset="2"/>
              </a:rPr>
              <a:t>otilaita ei tarvitse eristää</a:t>
            </a:r>
          </a:p>
          <a:p>
            <a:r>
              <a:rPr lang="fi-FI" sz="2000" dirty="0" smtClean="0">
                <a:sym typeface="Wingdings" panose="05000000000000000000" pitchFamily="2" charset="2"/>
              </a:rPr>
              <a:t>Perinteisiä huomioitavia seikkoja</a:t>
            </a:r>
            <a:endParaRPr lang="fi-FI" sz="2000" dirty="0" smtClean="0"/>
          </a:p>
          <a:p>
            <a:pPr lvl="1"/>
            <a:r>
              <a:rPr lang="fi-FI" sz="2000" dirty="0" smtClean="0"/>
              <a:t>Käsitellään pistäviä ja viiltäviä esineitä näkökontrollissa</a:t>
            </a:r>
          </a:p>
          <a:p>
            <a:pPr lvl="1"/>
            <a:r>
              <a:rPr lang="fi-FI" sz="2000" dirty="0" smtClean="0"/>
              <a:t>Ei ojenneta kädestä käteen teräviä instrumentteja</a:t>
            </a:r>
          </a:p>
          <a:p>
            <a:pPr lvl="1"/>
            <a:r>
              <a:rPr lang="fi-FI" sz="2000" dirty="0" smtClean="0"/>
              <a:t>Käytetyt ompeluneulat rasiaan tai neulamagneettiin</a:t>
            </a:r>
          </a:p>
          <a:p>
            <a:pPr lvl="1"/>
            <a:r>
              <a:rPr lang="fi-FI" sz="2000" dirty="0" smtClean="0"/>
              <a:t>Neulankeräysastia pistopaikan läheisyyteen</a:t>
            </a:r>
          </a:p>
          <a:p>
            <a:pPr lvl="1"/>
            <a:r>
              <a:rPr lang="fi-FI" sz="2000" dirty="0" smtClean="0"/>
              <a:t>Injektioneuloja ei </a:t>
            </a:r>
            <a:r>
              <a:rPr lang="fi-FI" sz="2000" dirty="0" err="1" smtClean="0"/>
              <a:t>hylsytetä</a:t>
            </a:r>
            <a:r>
              <a:rPr lang="fi-FI" sz="2000" dirty="0" smtClean="0"/>
              <a:t>!</a:t>
            </a:r>
          </a:p>
          <a:p>
            <a:pPr lvl="1"/>
            <a:r>
              <a:rPr lang="fi-FI" sz="2000" dirty="0" smtClean="0"/>
              <a:t>Käytetään turvaneuloja mahdollisuuksien mukaan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922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Verialtistus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6760" y="1576243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dirty="0"/>
              <a:t>Veriteitse tarttuvat </a:t>
            </a:r>
            <a:endParaRPr lang="fi-FI" sz="2000" dirty="0" smtClean="0"/>
          </a:p>
          <a:p>
            <a:pPr lvl="1"/>
            <a:r>
              <a:rPr lang="fi-FI" sz="2000" dirty="0" smtClean="0"/>
              <a:t>HIV</a:t>
            </a:r>
            <a:endParaRPr lang="fi-FI" sz="2000" dirty="0"/>
          </a:p>
          <a:p>
            <a:pPr lvl="1"/>
            <a:r>
              <a:rPr lang="fi-FI" sz="2000" dirty="0"/>
              <a:t>B- ja C-hepatiitti</a:t>
            </a:r>
          </a:p>
          <a:p>
            <a:r>
              <a:rPr lang="fi-FI" sz="2000" b="1" dirty="0" smtClean="0"/>
              <a:t>Terveelle </a:t>
            </a:r>
            <a:r>
              <a:rPr lang="fi-FI" sz="2000" b="1" dirty="0"/>
              <a:t>iholle joutunut veri ei aiheuta </a:t>
            </a:r>
            <a:r>
              <a:rPr lang="fi-FI" sz="2000" b="1" dirty="0" smtClean="0"/>
              <a:t>tartuntariskiä</a:t>
            </a:r>
          </a:p>
          <a:p>
            <a:r>
              <a:rPr lang="fi-FI" sz="2000" b="1" dirty="0"/>
              <a:t>V</a:t>
            </a:r>
            <a:r>
              <a:rPr lang="fi-FI" sz="2000" b="1" dirty="0" smtClean="0"/>
              <a:t>erelle</a:t>
            </a:r>
            <a:r>
              <a:rPr lang="fi-FI" sz="2000" dirty="0" smtClean="0"/>
              <a:t> tai </a:t>
            </a:r>
            <a:r>
              <a:rPr lang="fi-FI" sz="2000" b="1" dirty="0" smtClean="0"/>
              <a:t>verta sisältäville eritteille</a:t>
            </a:r>
            <a:r>
              <a:rPr lang="fi-FI" sz="2000" dirty="0" smtClean="0"/>
              <a:t> altistuminen tyypillisesti </a:t>
            </a:r>
            <a:endParaRPr lang="fi-FI" sz="2000" dirty="0"/>
          </a:p>
          <a:p>
            <a:pPr lvl="1"/>
            <a:r>
              <a:rPr lang="fi-FI" sz="2000" dirty="0" smtClean="0"/>
              <a:t>Neulanpiston välityksellä (suuri neula syvälle kudokseen suurin riski)</a:t>
            </a:r>
          </a:p>
          <a:p>
            <a:pPr lvl="1"/>
            <a:r>
              <a:rPr lang="fi-FI" sz="2000" dirty="0" smtClean="0"/>
              <a:t>Viiltohaavojen kautta?</a:t>
            </a:r>
          </a:p>
          <a:p>
            <a:pPr lvl="1"/>
            <a:r>
              <a:rPr lang="fi-FI" sz="2000" dirty="0"/>
              <a:t>Käsineet suojaavat varsin hyvin tartunnalta. Jos suuren riskin toimenpide 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 smtClean="0">
                <a:sym typeface="Wingdings" panose="05000000000000000000" pitchFamily="2" charset="2"/>
              </a:rPr>
              <a:t>tuplahanskat</a:t>
            </a:r>
            <a:endParaRPr lang="fi-FI" sz="2000" dirty="0" smtClean="0"/>
          </a:p>
          <a:p>
            <a:pPr lvl="1"/>
            <a:r>
              <a:rPr lang="fi-FI" sz="2000" dirty="0"/>
              <a:t>L</a:t>
            </a:r>
            <a:r>
              <a:rPr lang="fi-FI" sz="2000" dirty="0" smtClean="0"/>
              <a:t>imakalvoaltistuminen = suuhun tai silmiin verta tai verta sisältävää eritettä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Altistumista seuraava infektioriski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0338"/>
            <a:ext cx="6969627" cy="4121261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7383878" y="3366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8420792" y="3285804"/>
            <a:ext cx="333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A- ja B-hepatiittiin on rokote ja se kannattaa ottaa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38200" y="4231178"/>
            <a:ext cx="7258396" cy="20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8185265" y="56081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 smtClean="0"/>
              <a:t>Jousimaa J. </a:t>
            </a:r>
            <a:r>
              <a:rPr lang="fi-FI" sz="1400" dirty="0"/>
              <a:t>Työperäinen veri- ja </a:t>
            </a:r>
            <a:r>
              <a:rPr lang="fi-FI" sz="1400" dirty="0" smtClean="0"/>
              <a:t>eritealtistus.</a:t>
            </a:r>
            <a:endParaRPr lang="fi-FI" sz="1400" dirty="0"/>
          </a:p>
          <a:p>
            <a:r>
              <a:rPr lang="fi-FI" sz="1400" dirty="0" smtClean="0"/>
              <a:t>Lääkärin käsikirja.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435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Verialtistustapaturman aiheuttama HIV-transmission riski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Olematon </a:t>
            </a:r>
            <a:endParaRPr lang="fi-FI" sz="2000" dirty="0" smtClean="0"/>
          </a:p>
          <a:p>
            <a:pPr lvl="1"/>
            <a:r>
              <a:rPr lang="fi-FI" sz="2000" dirty="0" smtClean="0"/>
              <a:t>USA:ssa </a:t>
            </a:r>
            <a:r>
              <a:rPr lang="fi-FI" sz="2000" dirty="0"/>
              <a:t>1 neulanpistotapaturmasta tullut tartunta v. 2000 </a:t>
            </a:r>
            <a:r>
              <a:rPr lang="fi-FI" sz="2000" dirty="0" smtClean="0"/>
              <a:t>jälkeen!</a:t>
            </a:r>
            <a:endParaRPr lang="fi-FI" sz="2000" dirty="0"/>
          </a:p>
          <a:p>
            <a:r>
              <a:rPr lang="fi-FI" sz="2000" dirty="0"/>
              <a:t>Aikaisemmin </a:t>
            </a:r>
            <a:r>
              <a:rPr lang="fi-FI" sz="2000" dirty="0" smtClean="0"/>
              <a:t>riski </a:t>
            </a:r>
            <a:r>
              <a:rPr lang="fi-FI" sz="2000" dirty="0"/>
              <a:t>ollut 0.3% luokkaa, tämä selvästi </a:t>
            </a:r>
            <a:r>
              <a:rPr lang="fi-FI" sz="2000" dirty="0" smtClean="0"/>
              <a:t>yläkanttiin</a:t>
            </a:r>
          </a:p>
          <a:p>
            <a:pPr lvl="1"/>
            <a:r>
              <a:rPr lang="fi-FI" sz="2000" dirty="0" smtClean="0"/>
              <a:t>Nykyään hoidetaan 2-3 lääkkeen yhdistelmällä ja virukset saadaan verestä mittaamattoman matalaksi</a:t>
            </a:r>
            <a:endParaRPr lang="fi-FI" sz="2000" dirty="0"/>
          </a:p>
          <a:p>
            <a:r>
              <a:rPr lang="fi-FI" sz="2000" dirty="0"/>
              <a:t>Suomessa ei yhtään työperäistä HIV-tapausta</a:t>
            </a:r>
          </a:p>
          <a:p>
            <a:r>
              <a:rPr lang="fi-FI" sz="2000" dirty="0" smtClean="0"/>
              <a:t>Päihteiden käyttäjillä pistovälineiden </a:t>
            </a:r>
            <a:r>
              <a:rPr lang="fi-FI" sz="2000" dirty="0"/>
              <a:t>jakamisessa noin 63 tartuntaa/1000 jakamistapahtumaa</a:t>
            </a:r>
          </a:p>
          <a:p>
            <a:r>
              <a:rPr lang="fi-FI" sz="2000" dirty="0"/>
              <a:t>PEP tarvittaessa altistumisen </a:t>
            </a:r>
            <a:r>
              <a:rPr lang="fi-FI" sz="2000" dirty="0" smtClean="0"/>
              <a:t>jälkeen</a:t>
            </a:r>
          </a:p>
          <a:p>
            <a:r>
              <a:rPr lang="fi-FI" sz="2000" dirty="0" smtClean="0"/>
              <a:t>Muistettava että </a:t>
            </a:r>
            <a:r>
              <a:rPr lang="fi-FI" sz="2000" b="1" dirty="0" smtClean="0"/>
              <a:t>hyvässä hoitotasapainossa oleva HIV ei tartu</a:t>
            </a:r>
            <a:endParaRPr lang="fi-FI" sz="2000" b="1" dirty="0"/>
          </a:p>
          <a:p>
            <a:r>
              <a:rPr lang="fi-FI" sz="2000" b="1" dirty="0" smtClean="0"/>
              <a:t>HIV on muuttunut tappavasta taudista krooniseksi sairaudeksi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6150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C-hepatiitin tarttuminen hoitohenkilökuntaan?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1021080" y="2106207"/>
            <a:ext cx="5181600" cy="435133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Riskinä pidetty 1.8% (0-10%)</a:t>
            </a:r>
          </a:p>
          <a:p>
            <a:r>
              <a:rPr lang="fi-FI" sz="2000" dirty="0"/>
              <a:t>Suuressa (1361 tapausta) Pittsburghin </a:t>
            </a:r>
            <a:r>
              <a:rPr lang="fi-FI" sz="2000" dirty="0" smtClean="0"/>
              <a:t>yo-sairaalan tutkimuksessa </a:t>
            </a:r>
            <a:r>
              <a:rPr lang="fi-FI" sz="2000" dirty="0"/>
              <a:t>arvioitiin tartuntariskiä ihonläpäisevissä pistoissa/viilloissa (65%) ja limakalvoroiskeissa (33.7%) vuosien 2002-2015 </a:t>
            </a:r>
            <a:r>
              <a:rPr lang="fi-FI" sz="2000" dirty="0" smtClean="0"/>
              <a:t>välillä</a:t>
            </a:r>
          </a:p>
          <a:p>
            <a:r>
              <a:rPr lang="fi-FI" sz="2000" dirty="0" smtClean="0"/>
              <a:t>Ainoastaan </a:t>
            </a:r>
            <a:r>
              <a:rPr lang="fi-FI" sz="2000" dirty="0"/>
              <a:t>kahdessa tapauksessa altistunut muuttui hepatiitti C positiiviseksi, molemmissa </a:t>
            </a:r>
            <a:r>
              <a:rPr lang="fi-FI" sz="2000" dirty="0" smtClean="0"/>
              <a:t>neulanpisto peukaloon</a:t>
            </a:r>
            <a:endParaRPr lang="fi-FI" sz="2000" dirty="0"/>
          </a:p>
          <a:p>
            <a:r>
              <a:rPr lang="fi-FI" sz="2000" b="1" dirty="0"/>
              <a:t>Riski siis aiempaa arviota huomattavasti pienempi 0.1</a:t>
            </a:r>
            <a:r>
              <a:rPr lang="fi-FI" sz="2000" b="1" dirty="0" smtClean="0"/>
              <a:t>% 	</a:t>
            </a:r>
            <a:endParaRPr lang="fi-FI" sz="2000" b="1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738" y="1322459"/>
            <a:ext cx="4547062" cy="462936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596149" y="5549605"/>
            <a:ext cx="645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6409113" y="5872770"/>
            <a:ext cx="5985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Egro</a:t>
            </a:r>
            <a:r>
              <a:rPr lang="en-US" sz="1400" b="1" dirty="0" smtClean="0"/>
              <a:t> F et al. Seroconversion </a:t>
            </a:r>
            <a:r>
              <a:rPr lang="en-US" sz="1400" b="1" dirty="0"/>
              <a:t>rates among health care workers exposed to hepatitis C virus-contaminated body fluids: The University of Pittsburgh 13-year </a:t>
            </a:r>
            <a:r>
              <a:rPr lang="en-US" sz="1400" b="1" dirty="0" smtClean="0"/>
              <a:t>experience</a:t>
            </a:r>
          </a:p>
          <a:p>
            <a:r>
              <a:rPr lang="fi-FI" sz="1400" u="sng" dirty="0">
                <a:solidFill>
                  <a:srgbClr val="660066"/>
                </a:solidFill>
                <a:hlinkClick r:id="rId3" tooltip="American journal of infection control."/>
              </a:rPr>
              <a:t>Am J </a:t>
            </a:r>
            <a:r>
              <a:rPr lang="fi-FI" sz="1400" u="sng" dirty="0" err="1">
                <a:solidFill>
                  <a:srgbClr val="660066"/>
                </a:solidFill>
                <a:hlinkClick r:id="rId3" tooltip="American journal of infection control."/>
              </a:rPr>
              <a:t>Infect</a:t>
            </a:r>
            <a:r>
              <a:rPr lang="fi-FI" sz="1400" u="sng" dirty="0">
                <a:solidFill>
                  <a:srgbClr val="660066"/>
                </a:solidFill>
                <a:hlinkClick r:id="rId3" tooltip="American journal of infection control."/>
              </a:rPr>
              <a:t> Control.</a:t>
            </a:r>
            <a:r>
              <a:rPr lang="fi-FI" sz="1400" dirty="0">
                <a:solidFill>
                  <a:srgbClr val="000000"/>
                </a:solidFill>
              </a:rPr>
              <a:t> 2017 </a:t>
            </a:r>
            <a:r>
              <a:rPr lang="fi-FI" sz="1400" dirty="0" err="1">
                <a:solidFill>
                  <a:srgbClr val="000000"/>
                </a:solidFill>
              </a:rPr>
              <a:t>Sep</a:t>
            </a:r>
            <a:r>
              <a:rPr lang="fi-FI" sz="1400" dirty="0">
                <a:solidFill>
                  <a:srgbClr val="000000"/>
                </a:solidFill>
              </a:rPr>
              <a:t> 1;45(9):1001-1005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37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Lopuksi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Tavanomaisia varotoimia noudattamalla pystymme vaikuttamaan mikrobien leviämiseen ja voimme pysäyttää tartuntaketjujen leviämisen osastolla.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138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468" y="3669073"/>
            <a:ext cx="5108245" cy="301950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69" y="2930213"/>
            <a:ext cx="1276528" cy="80021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12" y="394532"/>
            <a:ext cx="8002385" cy="156713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12" y="2239935"/>
            <a:ext cx="5598485" cy="2429791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313112" y="494799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6"/>
              </a:rPr>
              <a:t>Viruses-lots of them-are falling from the sky | UBC Science - Faculty of Science at the University of British Columbia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660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480" y="3655855"/>
            <a:ext cx="7816065" cy="290341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80" y="508488"/>
            <a:ext cx="7259063" cy="243874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5137084" y="3078307"/>
            <a:ext cx="2168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/>
              <a:t>Published</a:t>
            </a:r>
            <a:r>
              <a:rPr lang="fi-FI" sz="1400" dirty="0"/>
              <a:t>: August 19, 2016</a:t>
            </a:r>
          </a:p>
        </p:txBody>
      </p:sp>
    </p:spTree>
    <p:extLst>
      <p:ext uri="{BB962C8B-B14F-4D97-AF65-F5344CB8AC3E}">
        <p14:creationId xmlns:p14="http://schemas.microsoft.com/office/powerpoint/2010/main" val="20561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00B050"/>
                </a:solidFill>
              </a:rPr>
              <a:t>Patogeenisia</a:t>
            </a:r>
            <a:r>
              <a:rPr lang="fi-FI" dirty="0" smtClean="0">
                <a:solidFill>
                  <a:srgbClr val="00B050"/>
                </a:solidFill>
              </a:rPr>
              <a:t> ja </a:t>
            </a:r>
            <a:r>
              <a:rPr lang="fi-FI" dirty="0" err="1" smtClean="0">
                <a:solidFill>
                  <a:srgbClr val="00B050"/>
                </a:solidFill>
              </a:rPr>
              <a:t>apatogeenia</a:t>
            </a:r>
            <a:r>
              <a:rPr lang="fi-FI" dirty="0" smtClean="0">
                <a:solidFill>
                  <a:srgbClr val="00B050"/>
                </a:solidFill>
              </a:rPr>
              <a:t> mikrobeja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Kaikki mikrobit eivät aiheuta tauteja ihmisissä</a:t>
            </a:r>
          </a:p>
          <a:p>
            <a:r>
              <a:rPr lang="fi-FI" sz="2400" dirty="0" smtClean="0"/>
              <a:t>Infektion voi aiheuttaa noin 1400-1500 erilaista </a:t>
            </a:r>
            <a:r>
              <a:rPr lang="fi-FI" sz="2400" dirty="0" err="1" smtClean="0"/>
              <a:t>patogeenia</a:t>
            </a:r>
            <a:endParaRPr lang="fi-FI" sz="2400" dirty="0" smtClean="0"/>
          </a:p>
          <a:p>
            <a:pPr lvl="1"/>
            <a:r>
              <a:rPr lang="fi-FI" dirty="0" smtClean="0"/>
              <a:t>Viruksia, bakteereja, sieniä, alkueläimiä, matoja</a:t>
            </a:r>
          </a:p>
          <a:p>
            <a:r>
              <a:rPr lang="fi-FI" sz="2400" dirty="0" smtClean="0"/>
              <a:t>Infektio yleinen kuolinsyy maailmanlaajuisesti</a:t>
            </a:r>
          </a:p>
          <a:p>
            <a:pPr lvl="1"/>
            <a:r>
              <a:rPr lang="fi-FI" dirty="0" smtClean="0"/>
              <a:t>vuonna 2019 13,7 miljoonaa kuolemaa pelkästään bakteeritauteihin</a:t>
            </a:r>
          </a:p>
          <a:p>
            <a:pPr lvl="1"/>
            <a:r>
              <a:rPr lang="fi-FI" dirty="0" smtClean="0"/>
              <a:t>Eri ikäryhmissä kuolleisuutta aiheutti eri bakteerit</a:t>
            </a:r>
          </a:p>
          <a:p>
            <a:pPr lvl="1"/>
            <a:r>
              <a:rPr lang="fi-FI" dirty="0" smtClean="0"/>
              <a:t>Kolme yleisintä kuoleman aiheuttajaa oli </a:t>
            </a:r>
            <a:r>
              <a:rPr lang="fi-FI" dirty="0" err="1" smtClean="0"/>
              <a:t>Stap</a:t>
            </a:r>
            <a:r>
              <a:rPr lang="fi-FI" dirty="0" smtClean="0"/>
              <a:t> </a:t>
            </a:r>
            <a:r>
              <a:rPr lang="fi-FI" dirty="0" err="1"/>
              <a:t>a</a:t>
            </a:r>
            <a:r>
              <a:rPr lang="fi-FI" dirty="0" err="1" smtClean="0"/>
              <a:t>ureus</a:t>
            </a:r>
            <a:r>
              <a:rPr lang="fi-FI" dirty="0" smtClean="0"/>
              <a:t>, </a:t>
            </a:r>
            <a:r>
              <a:rPr lang="fi-FI" dirty="0" err="1" smtClean="0"/>
              <a:t>E.coli</a:t>
            </a:r>
            <a:r>
              <a:rPr lang="fi-FI" dirty="0" smtClean="0"/>
              <a:t>, S. </a:t>
            </a:r>
            <a:r>
              <a:rPr lang="fi-FI" dirty="0" err="1" smtClean="0"/>
              <a:t>pneumoniae</a:t>
            </a:r>
            <a:endParaRPr lang="fi-FI" dirty="0" smtClean="0"/>
          </a:p>
          <a:p>
            <a:pPr lvl="2"/>
            <a:r>
              <a:rPr lang="en-US" sz="1200" dirty="0"/>
              <a:t>Global mortality associated with 33 bacterial pathogens in 2019: a systematic analysis for the Global Burden of Disease Study </a:t>
            </a:r>
            <a:r>
              <a:rPr lang="en-US" sz="1200" dirty="0" smtClean="0"/>
              <a:t>2019.</a:t>
            </a:r>
            <a:r>
              <a:rPr lang="en-US" sz="1200" dirty="0" smtClean="0">
                <a:hlinkClick r:id="rId2"/>
              </a:rPr>
              <a:t>GBD </a:t>
            </a:r>
            <a:r>
              <a:rPr lang="en-US" sz="1200" dirty="0">
                <a:hlinkClick r:id="rId2"/>
              </a:rPr>
              <a:t>2019 Antimicrobial Resistance Collaborators</a:t>
            </a:r>
            <a:r>
              <a:rPr lang="en-US" sz="1200" dirty="0"/>
              <a:t> </a:t>
            </a:r>
            <a:r>
              <a:rPr lang="en-US" sz="1200" baseline="30000" dirty="0">
                <a:hlinkClick r:id="rId2"/>
              </a:rPr>
              <a:t>†</a:t>
            </a:r>
            <a:endParaRPr lang="en-US" sz="1200" dirty="0"/>
          </a:p>
          <a:p>
            <a:pPr lvl="1"/>
            <a:endParaRPr lang="fi-FI" sz="1600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9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Kuolleisuus bakteeritauteihin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18" y="2124607"/>
            <a:ext cx="9859751" cy="375337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966618" y="5895489"/>
            <a:ext cx="786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ource Sans Pro"/>
              </a:rPr>
              <a:t>Figure </a:t>
            </a:r>
            <a:r>
              <a:rPr lang="en-US" b="1" dirty="0" smtClean="0">
                <a:solidFill>
                  <a:srgbClr val="000000"/>
                </a:solidFill>
                <a:latin typeface="Source Sans Pro"/>
              </a:rPr>
              <a:t>2. </a:t>
            </a:r>
            <a:r>
              <a:rPr lang="en-US" b="1" dirty="0" smtClean="0">
                <a:solidFill>
                  <a:srgbClr val="505050"/>
                </a:solidFill>
                <a:latin typeface="Source Sans Pro"/>
              </a:rPr>
              <a:t>Overall </a:t>
            </a:r>
            <a:r>
              <a:rPr lang="en-US" b="1" dirty="0">
                <a:solidFill>
                  <a:srgbClr val="505050"/>
                </a:solidFill>
                <a:latin typeface="Source Sans Pro"/>
              </a:rPr>
              <a:t>age-</a:t>
            </a:r>
            <a:r>
              <a:rPr lang="en-US" b="1" dirty="0" err="1">
                <a:solidFill>
                  <a:srgbClr val="505050"/>
                </a:solidFill>
                <a:latin typeface="Source Sans Pro"/>
              </a:rPr>
              <a:t>standardised</a:t>
            </a:r>
            <a:r>
              <a:rPr lang="en-US" b="1" dirty="0">
                <a:solidFill>
                  <a:srgbClr val="505050"/>
                </a:solidFill>
                <a:latin typeface="Source Sans Pro"/>
              </a:rPr>
              <a:t> mortality rate per 100 000 population for 33 pathogens investigated,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7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7" y="1781429"/>
            <a:ext cx="4791744" cy="38105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07" y="1781429"/>
            <a:ext cx="4725059" cy="337232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64" y="5153750"/>
            <a:ext cx="5010849" cy="1057423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Yleisimpiä taudin aiheuttavia patogeenejä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251567" y="6151418"/>
            <a:ext cx="564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Immunobiology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The Immune System in Health and Disease. 5th edition. Garland Sciences 2001.</a:t>
            </a:r>
            <a:endParaRPr lang="en-US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Mitä tarvitaan infektion syntyyn?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Infektion lähde</a:t>
            </a:r>
            <a:endParaRPr lang="fi-FI" sz="2400" dirty="0"/>
          </a:p>
          <a:p>
            <a:pPr lvl="1"/>
            <a:r>
              <a:rPr lang="fi-FI" sz="2000" dirty="0" smtClean="0"/>
              <a:t>Eläin (zoonoosit), toinen ihminen, ympäristö, pinnat</a:t>
            </a:r>
          </a:p>
          <a:p>
            <a:pPr lvl="1"/>
            <a:r>
              <a:rPr lang="fi-FI" sz="2000" dirty="0"/>
              <a:t>M</a:t>
            </a:r>
            <a:r>
              <a:rPr lang="fi-FI" sz="2000" dirty="0" smtClean="0"/>
              <a:t>ikrobin ominaisuudet (mm. virulenssitekijät)</a:t>
            </a:r>
          </a:p>
          <a:p>
            <a:pPr lvl="1"/>
            <a:r>
              <a:rPr lang="fi-FI" sz="2000" dirty="0" smtClean="0"/>
              <a:t>Mikrobien määrä</a:t>
            </a:r>
          </a:p>
          <a:p>
            <a:r>
              <a:rPr lang="fi-FI" sz="2400" dirty="0" smtClean="0"/>
              <a:t>Tartunnalle altis henkilö</a:t>
            </a:r>
          </a:p>
          <a:p>
            <a:pPr lvl="1"/>
            <a:r>
              <a:rPr lang="fi-FI" sz="2000" dirty="0" smtClean="0"/>
              <a:t>Immuunipuolustuksen tila</a:t>
            </a:r>
          </a:p>
          <a:p>
            <a:pPr lvl="1"/>
            <a:r>
              <a:rPr lang="fi-FI" sz="2000" dirty="0" smtClean="0"/>
              <a:t>Infektioportit (kanyylit </a:t>
            </a:r>
            <a:r>
              <a:rPr lang="fi-FI" sz="2000" dirty="0" err="1" smtClean="0"/>
              <a:t>yms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rokotukset ja vasteet niihin</a:t>
            </a:r>
          </a:p>
          <a:p>
            <a:r>
              <a:rPr lang="fi-FI" sz="2400" dirty="0"/>
              <a:t>T</a:t>
            </a:r>
            <a:r>
              <a:rPr lang="fi-FI" sz="2400" dirty="0" smtClean="0"/>
              <a:t>artunta ja leviäminen </a:t>
            </a:r>
            <a:r>
              <a:rPr lang="fi-FI" sz="2400" dirty="0" smtClean="0">
                <a:sym typeface="Wingdings" panose="05000000000000000000" pitchFamily="2" charset="2"/>
              </a:rPr>
              <a:t> miten mikrobi pääsee siirtymään tartunnan kohteeseen eli </a:t>
            </a:r>
            <a:r>
              <a:rPr lang="fi-FI" sz="2400" b="1" dirty="0" smtClean="0">
                <a:sym typeface="Wingdings" panose="05000000000000000000" pitchFamily="2" charset="2"/>
              </a:rPr>
              <a:t>tartuntareitit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9886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Tartuntareitit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Kosketustartunta</a:t>
            </a:r>
          </a:p>
          <a:p>
            <a:r>
              <a:rPr lang="fi-FI" sz="2400" dirty="0" smtClean="0"/>
              <a:t>Pisaratartunta</a:t>
            </a:r>
          </a:p>
          <a:p>
            <a:r>
              <a:rPr lang="fi-FI" sz="2400" dirty="0" smtClean="0"/>
              <a:t>Ilmatartunta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Veriteitse (HIV, hepatiitit)</a:t>
            </a:r>
          </a:p>
          <a:p>
            <a:r>
              <a:rPr lang="fi-FI" sz="2400" dirty="0" smtClean="0"/>
              <a:t>Sukupuoliteitse (klamydia, tippuri, kuppa)</a:t>
            </a:r>
          </a:p>
          <a:p>
            <a:r>
              <a:rPr lang="fi-FI" sz="2400" dirty="0" smtClean="0"/>
              <a:t>Suun kautta (</a:t>
            </a:r>
            <a:r>
              <a:rPr lang="fi-FI" sz="2400" dirty="0" err="1" smtClean="0"/>
              <a:t>kampylobakteeri</a:t>
            </a:r>
            <a:r>
              <a:rPr lang="fi-FI" sz="2400" dirty="0" smtClean="0"/>
              <a:t>, salmonella, noro)</a:t>
            </a:r>
          </a:p>
          <a:p>
            <a:r>
              <a:rPr lang="fi-FI" sz="2400" dirty="0" smtClean="0"/>
              <a:t>Hyönteisten välityksellä (TBE, </a:t>
            </a:r>
            <a:r>
              <a:rPr lang="fi-FI" sz="2400" dirty="0" err="1" smtClean="0"/>
              <a:t>borrelia</a:t>
            </a:r>
            <a:r>
              <a:rPr lang="fi-FI" sz="2400" dirty="0" smtClean="0"/>
              <a:t>, malaria)</a:t>
            </a:r>
            <a:endParaRPr lang="fi-FI" sz="2400" dirty="0"/>
          </a:p>
        </p:txBody>
      </p:sp>
      <p:sp>
        <p:nvSpPr>
          <p:cNvPr id="4" name="Nuoli oikealle 3"/>
          <p:cNvSpPr/>
          <p:nvPr/>
        </p:nvSpPr>
        <p:spPr>
          <a:xfrm>
            <a:off x="4657759" y="22908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6096000" y="1933003"/>
            <a:ext cx="4463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Mikrobi voi käyttää monia eri tartuntareittejä eli silloin käytetään myös useampaan varotoimiluokkaa (esim. kosketus- ja pisaravarotoimet)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9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Koulutuksen_x0020_ajankohta xmlns="0af04246-5dcb-4e38-b8a1-4adaeb368127">2023-04-25T21:00:00+00:00</Koulutuksen_x0020_ajankohta>
    <DokumenttienJarjestysnro xmlns="d3e50268-7799-48af-83c3-9a9b063078bc" xsi:nil="true"/>
    <Dokumjentin_x0020_hyväksyjä xmlns="0af04246-5dcb-4e38-b8a1-4adaeb368127">
      <UserInfo>
        <DisplayName>i:0#.w|oysnet\puhtote</DisplayName>
        <AccountId>249</AccountId>
        <AccountType/>
      </UserInfo>
    </Dokumjentin_x0020_hyväksyjä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Language xmlns="http://schemas.microsoft.com/sharepoint/v3">Finnish (Finland)</Language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p29133bec810493ea0a0db9a40008070 xmlns="d3e50268-7799-48af-83c3-9a9b063078bc">
      <Terms xmlns="http://schemas.microsoft.com/office/infopath/2007/PartnerControls"/>
    </p29133bec810493ea0a0db9a40008070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_dlc_DocId xmlns="d3e50268-7799-48af-83c3-9a9b063078bc">MUAVRSSTWASF-92438712-423</_dlc_DocId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TaxCatchAll xmlns="d3e50268-7799-48af-83c3-9a9b063078bc">
      <Value>168</Value>
      <Value>166</Value>
      <Value>165</Value>
      <Value>10</Value>
      <Value>42</Value>
      <Value>3</Value>
      <Value>2688</Value>
      <Value>1</Value>
    </TaxCatchAll>
    <Dokumentin_x0020_sisällöstä_x0020_vastaava_x0028_t_x0029__x0020__x002f__x0020_asiantuntija_x0028_t_x0029_ xmlns="0af04246-5dcb-4e38-b8a1-4adaeb368127">
      <UserInfo>
        <DisplayName>i:0#.w|oysnet\puustiem</DisplayName>
        <AccountId>1693</AccountId>
        <AccountType/>
      </UserInfo>
    </Dokumentin_x0020_sisällöstä_x0020_vastaava_x0028_t_x0029__x0020__x002f__x0020_asiantuntija_x0028_t_x0029_>
    <dcbfe2a265e14726b4e3bf442009874f xmlns="d3e50268-7799-48af-83c3-9a9b063078bc">
      <Terms xmlns="http://schemas.microsoft.com/office/infopath/2007/PartnerControls"/>
    </dcbfe2a265e14726b4e3bf442009874f>
    <Julkaise_x0020_internetissä xmlns="d3e50268-7799-48af-83c3-9a9b063078bc">true</Julkaise_x0020_internetissä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Julkaise_x0020_intranetissa xmlns="d3e50268-7799-48af-83c3-9a9b063078bc">true</Julkaise_x0020_intranetissa>
    <Julkisuus xmlns="d3e50268-7799-48af-83c3-9a9b063078bc">Julkinen</Julkisuus>
    <_dlc_DocIdUrl xmlns="d3e50268-7799-48af-83c3-9a9b063078bc">
      <Url>https://internet.oysnet.ppshp.fi/dokumentit/_layouts/15/DocIdRedir.aspx?ID=MUAVRSSTWASF-92438712-423</Url>
      <Description>MUAVRSSTWASF-92438712-423</Description>
    </_dlc_DocIdUrl>
    <Viittaus_x0020_aiempaan_x0020_dokumentaatioon xmlns="d3e50268-7799-48af-83c3-9a9b063078bc">
      <Url xsi:nil="true"/>
      <Description xsi:nil="true"/>
    </Viittaus_x0020_aiempaan_x0020_dokumentaatioon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82F07115-FB83-4FA1-90AA-0F6C3B5CB02A}"/>
</file>

<file path=customXml/itemProps2.xml><?xml version="1.0" encoding="utf-8"?>
<ds:datastoreItem xmlns:ds="http://schemas.openxmlformats.org/officeDocument/2006/customXml" ds:itemID="{CB178F4D-C425-4754-A39D-AE88CC593912}"/>
</file>

<file path=customXml/itemProps3.xml><?xml version="1.0" encoding="utf-8"?>
<ds:datastoreItem xmlns:ds="http://schemas.openxmlformats.org/officeDocument/2006/customXml" ds:itemID="{799FC30B-902D-4D87-ABC3-9BCEAFD02850}"/>
</file>

<file path=customXml/itemProps4.xml><?xml version="1.0" encoding="utf-8"?>
<ds:datastoreItem xmlns:ds="http://schemas.openxmlformats.org/officeDocument/2006/customXml" ds:itemID="{43F854F3-C73B-4596-8C00-EA0A05236CDD}"/>
</file>

<file path=customXml/itemProps5.xml><?xml version="1.0" encoding="utf-8"?>
<ds:datastoreItem xmlns:ds="http://schemas.openxmlformats.org/officeDocument/2006/customXml" ds:itemID="{6083EBEC-977D-4097-986B-411EEABFCDBC}"/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1103</Words>
  <Application>Microsoft Office PowerPoint</Application>
  <PresentationFormat>Laajakuva</PresentationFormat>
  <Paragraphs>183</Paragraphs>
  <Slides>28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</vt:lpstr>
      <vt:lpstr>Calibri</vt:lpstr>
      <vt:lpstr>Calibri Light</vt:lpstr>
      <vt:lpstr>Source Sans Pro</vt:lpstr>
      <vt:lpstr>Wingdings</vt:lpstr>
      <vt:lpstr>Office-teema</vt:lpstr>
      <vt:lpstr>Tautien leviäminen ja tarttumistiet</vt:lpstr>
      <vt:lpstr>Luennon sisältö</vt:lpstr>
      <vt:lpstr>PowerPoint-esitys</vt:lpstr>
      <vt:lpstr>PowerPoint-esitys</vt:lpstr>
      <vt:lpstr>Patogeenisia ja apatogeenia mikrobeja</vt:lpstr>
      <vt:lpstr>Kuolleisuus bakteeritauteihin</vt:lpstr>
      <vt:lpstr>Yleisimpiä taudin aiheuttavia patogeenejä</vt:lpstr>
      <vt:lpstr>Mitä tarvitaan infektion syntyyn?</vt:lpstr>
      <vt:lpstr>Tartuntareitit</vt:lpstr>
      <vt:lpstr>Miten voimme vaikuttaa tautien leviämiseen?</vt:lpstr>
      <vt:lpstr>PowerPoint-esitys</vt:lpstr>
      <vt:lpstr>Varotoimiohjeiden periaate</vt:lpstr>
      <vt:lpstr>Suojainten käyttö eri varotoimissa</vt:lpstr>
      <vt:lpstr>Suojaimet tavanomaisissa varotoimissa</vt:lpstr>
      <vt:lpstr>Milloin kosketusvarotoimet?</vt:lpstr>
      <vt:lpstr>Kosketusvarotoimet – mitä eroa tavanomaisiin varotoimiin?</vt:lpstr>
      <vt:lpstr>Muita torjuntavarotoimien muotoja</vt:lpstr>
      <vt:lpstr>Erilaiset tartuntareitit hengitystieviruksissa</vt:lpstr>
      <vt:lpstr>PowerPoint-esitys</vt:lpstr>
      <vt:lpstr>PowerPoint-esitys</vt:lpstr>
      <vt:lpstr>Erilaisia tartuntareittejä</vt:lpstr>
      <vt:lpstr>Erilaisia tartuntareittejä</vt:lpstr>
      <vt:lpstr>Veriteitse tarttuvien tautien ehkäisy</vt:lpstr>
      <vt:lpstr>Verialtistus</vt:lpstr>
      <vt:lpstr>Altistumista seuraava infektioriski</vt:lpstr>
      <vt:lpstr>Verialtistustapaturman aiheuttama HIV-transmission riski</vt:lpstr>
      <vt:lpstr>C-hepatiitin tarttuminen hoitohenkilökuntaan?</vt:lpstr>
      <vt:lpstr>Lopuksi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Taudit ja niiden tarttumistavat 26.4.2023</dc:title>
  <dc:creator>Puusti Emmi</dc:creator>
  <cp:keywords/>
  <cp:lastModifiedBy>Puusti Emmi</cp:lastModifiedBy>
  <cp:revision>55</cp:revision>
  <dcterms:created xsi:type="dcterms:W3CDTF">2022-12-28T06:39:26Z</dcterms:created>
  <dcterms:modified xsi:type="dcterms:W3CDTF">2023-04-24T12:09:42Z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O">
    <vt:lpwstr/>
  </property>
  <property fmtid="{D5CDD505-2E9C-101B-9397-08002B2CF9AE}" pid="4" name="Kohde- / työntekijäryhmä">
    <vt:lpwstr>42;#Potilaan hoitoon osallistuva henkilöstö|21074a2b-1b44-417e-9c72-4d731d4c7a78</vt:lpwstr>
  </property>
  <property fmtid="{D5CDD505-2E9C-101B-9397-08002B2CF9AE}" pid="5" name="ContentTypeId">
    <vt:lpwstr>0x010100E993358E494F344F8D6048E76D09AF020A007628AA875F93584E8BFB272C4723E035</vt:lpwstr>
  </property>
  <property fmtid="{D5CDD505-2E9C-101B-9397-08002B2CF9AE}" pid="6" name="Koulutusmateriaali (sisältötyypin metatieto)">
    <vt:lpwstr>165;#Koulutuksen aineisto|2a72a094-566d-460a-879e-2a18b80594d3</vt:lpwstr>
  </property>
  <property fmtid="{D5CDD505-2E9C-101B-9397-08002B2CF9AE}" pid="7" name="Kohdeorganisaatio">
    <vt:lpwstr>2688;#Pohde|3bd1eb7d-6289-427a-a46c-d4e835e69ad1;#1;#Pohjois-Pohjanmaan sairaanhoitopiiri|be8cbbf1-c5fa-44e0-8d6c-f88ba4a3bcc6</vt:lpwstr>
  </property>
  <property fmtid="{D5CDD505-2E9C-101B-9397-08002B2CF9AE}" pid="8" name="_dlc_DocIdItemGuid">
    <vt:lpwstr>1adffec7-0332-4fdd-b87b-0083e965e64f</vt:lpwstr>
  </property>
  <property fmtid="{D5CDD505-2E9C-101B-9397-08002B2CF9AE}" pid="9" name="Kriisiviestintä">
    <vt:lpwstr/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Organisaatiotiedon tarkennus toiminnan mukaan">
    <vt:lpwstr>168;#Infektioiden torjunta|d1bdb641-a1c1-4abf-b66a-298a776eaddb</vt:lpwstr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263600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